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60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7" r:id="rId15"/>
    <p:sldId id="288" r:id="rId16"/>
    <p:sldId id="289" r:id="rId17"/>
    <p:sldId id="291" r:id="rId18"/>
    <p:sldId id="290" r:id="rId19"/>
    <p:sldId id="292" r:id="rId20"/>
    <p:sldId id="293" r:id="rId21"/>
    <p:sldId id="294" r:id="rId22"/>
    <p:sldId id="295" r:id="rId23"/>
    <p:sldId id="296" r:id="rId24"/>
    <p:sldId id="273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06" userDrawn="1">
          <p15:clr>
            <a:srgbClr val="A4A3A4"/>
          </p15:clr>
        </p15:guide>
        <p15:guide id="4" pos="7151" userDrawn="1">
          <p15:clr>
            <a:srgbClr val="A4A3A4"/>
          </p15:clr>
        </p15:guide>
        <p15:guide id="5" orient="horz" pos="482" userDrawn="1">
          <p15:clr>
            <a:srgbClr val="A4A3A4"/>
          </p15:clr>
        </p15:guide>
        <p15:guide id="6" orient="horz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59" autoAdjust="0"/>
    <p:restoredTop sz="92121" autoAdjust="0"/>
  </p:normalViewPr>
  <p:slideViewPr>
    <p:cSldViewPr snapToGrid="0" snapToObjects="1" showGuides="1">
      <p:cViewPr varScale="1">
        <p:scale>
          <a:sx n="64" d="100"/>
          <a:sy n="64" d="100"/>
        </p:scale>
        <p:origin x="96" y="1014"/>
      </p:cViewPr>
      <p:guideLst>
        <p:guide orient="horz" pos="2160"/>
        <p:guide pos="3840"/>
        <p:guide pos="506"/>
        <p:guide pos="7151"/>
        <p:guide orient="horz" pos="482"/>
        <p:guide orient="horz" pos="383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AD2FC-F7F4-3543-8206-C9FEC32AF048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7EB2F-C82E-4E4F-83F0-A5F4853ACDE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661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93053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703957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788825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8566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320847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305709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33066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127391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590213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76213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5482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8316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381715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13526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10652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569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06118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57EB2F-C82E-4E4F-83F0-A5F4853ACDE3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29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3173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9425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68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3609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40075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35976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6361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679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21443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6258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78992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54B19-A276-1141-9188-62D0EC529C60}" type="datetimeFigureOut">
              <a:rPr kumimoji="1" lang="ko-KR" altLang="en-US" smtClean="0"/>
              <a:t>2020-09-02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FD67E-A169-4345-A333-A6B5ABAB12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3533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760256" y="3244334"/>
            <a:ext cx="61927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Chapter1. </a:t>
            </a:r>
            <a:r>
              <a:rPr kumimoji="1" lang="ko-KR" altLang="en-US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네트워크 세상에 들어가며</a:t>
            </a:r>
            <a:endParaRPr kumimoji="1" lang="en-US" altLang="ko-KR" dirty="0" smtClean="0"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r>
              <a:rPr kumimoji="1" lang="en-US" altLang="ko-KR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~ Chapter2. </a:t>
            </a:r>
            <a:r>
              <a:rPr kumimoji="1" lang="ko-KR" altLang="en-US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네트워크와 케이블</a:t>
            </a:r>
            <a:r>
              <a:rPr kumimoji="1" lang="en-US" altLang="ko-KR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</a:t>
            </a:r>
            <a:r>
              <a:rPr kumimoji="1" lang="ko-KR" altLang="en-US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그리고 친구들 </a:t>
            </a:r>
            <a:r>
              <a:rPr kumimoji="1" lang="en-US" altLang="ko-KR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(5</a:t>
            </a:r>
            <a:r>
              <a:rPr kumimoji="1" lang="ko-KR" altLang="en-US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장까지</a:t>
            </a:r>
            <a:r>
              <a:rPr kumimoji="1" lang="en-US" altLang="ko-KR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)</a:t>
            </a:r>
            <a:endParaRPr kumimoji="1" lang="en-US" altLang="ko-KR" dirty="0" smtClean="0"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7" name="텍스트 상자 6"/>
          <p:cNvSpPr txBox="1"/>
          <p:nvPr/>
        </p:nvSpPr>
        <p:spPr>
          <a:xfrm>
            <a:off x="711272" y="634816"/>
            <a:ext cx="23968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400" b="1" dirty="0" smtClean="0">
                <a:latin typeface="Noto Sans CJK KR" charset="-127"/>
                <a:ea typeface="Noto Sans CJK KR" charset="-127"/>
                <a:cs typeface="Noto Sans CJK KR" charset="-127"/>
              </a:rPr>
              <a:t>CISCO</a:t>
            </a:r>
          </a:p>
          <a:p>
            <a:r>
              <a:rPr kumimoji="1" lang="ko-KR" altLang="en-US" sz="4400" b="1" dirty="0" smtClean="0">
                <a:latin typeface="Noto Sans CJK KR" charset="-127"/>
                <a:ea typeface="Noto Sans CJK KR" charset="-127"/>
                <a:cs typeface="Noto Sans CJK KR" charset="-127"/>
              </a:rPr>
              <a:t>네트워킹</a:t>
            </a:r>
            <a:endParaRPr kumimoji="1" lang="ko-KR" altLang="en-US" sz="4400" b="1" dirty="0">
              <a:latin typeface="Noto Sans CJK KR" charset="-127"/>
              <a:ea typeface="Noto Sans CJK KR" charset="-127"/>
              <a:cs typeface="Noto Sans CJK KR" charset="-127"/>
            </a:endParaRPr>
          </a:p>
        </p:txBody>
      </p:sp>
      <p:cxnSp>
        <p:nvCxnSpPr>
          <p:cNvPr id="9" name="직선 연결선[R] 8"/>
          <p:cNvCxnSpPr/>
          <p:nvPr/>
        </p:nvCxnSpPr>
        <p:spPr>
          <a:xfrm>
            <a:off x="825572" y="2922814"/>
            <a:ext cx="9542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960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39917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이더넷</a:t>
            </a:r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과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 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CSMA/CD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텍스트 상자 9"/>
          <p:cNvSpPr txBox="1"/>
          <p:nvPr/>
        </p:nvSpPr>
        <p:spPr>
          <a:xfrm>
            <a:off x="324125" y="1682246"/>
            <a:ext cx="2521844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8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Carrier Sense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Multiple Access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Collision Detection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36593" t="9680" r="34194" b="21544"/>
          <a:stretch/>
        </p:blipFill>
        <p:spPr>
          <a:xfrm rot="5400000">
            <a:off x="6942117" y="364247"/>
            <a:ext cx="2664953" cy="4705531"/>
          </a:xfrm>
          <a:prstGeom prst="rect">
            <a:avLst/>
          </a:prstGeom>
        </p:spPr>
      </p:pic>
      <p:sp>
        <p:nvSpPr>
          <p:cNvPr id="17" name="텍스트 상자 9"/>
          <p:cNvSpPr txBox="1"/>
          <p:nvPr/>
        </p:nvSpPr>
        <p:spPr>
          <a:xfrm>
            <a:off x="575761" y="4587696"/>
            <a:ext cx="109644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이더넷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환경에서 통신을 하고자 하는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PC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나 서버는 먼저 현재 네트워크 상에 통신이 일어나고 있는 지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네트워크 자원을 쓰고 있는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PC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가 있는지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확인함 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b="1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캐리어가</a:t>
            </a:r>
            <a:r>
              <a:rPr kumimoji="1" lang="ko-KR" altLang="en-US" sz="2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감지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되면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누군가 네트워크 상에서 </a:t>
            </a: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통신중이면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보낼 신호가 있어도 보내지 못하고 기다림 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067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39917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이더넷</a:t>
            </a:r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과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 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CSMA/CD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텍스트 상자 9"/>
          <p:cNvSpPr txBox="1"/>
          <p:nvPr/>
        </p:nvSpPr>
        <p:spPr>
          <a:xfrm>
            <a:off x="324125" y="1682246"/>
            <a:ext cx="2521844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Carrier Sense</a:t>
            </a:r>
          </a:p>
          <a:p>
            <a:pPr>
              <a:lnSpc>
                <a:spcPct val="150000"/>
              </a:lnSpc>
            </a:pPr>
            <a:r>
              <a:rPr kumimoji="1" lang="en-US" altLang="ko-KR" sz="28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Multiple Access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Collision Detection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69624" t="9257" r="3058" b="21543"/>
          <a:stretch/>
        </p:blipFill>
        <p:spPr>
          <a:xfrm rot="5400000">
            <a:off x="7014025" y="238295"/>
            <a:ext cx="2492108" cy="4734560"/>
          </a:xfrm>
          <a:prstGeom prst="rect">
            <a:avLst/>
          </a:prstGeom>
        </p:spPr>
      </p:pic>
      <p:sp>
        <p:nvSpPr>
          <p:cNvPr id="17" name="텍스트 상자 9"/>
          <p:cNvSpPr txBox="1"/>
          <p:nvPr/>
        </p:nvSpPr>
        <p:spPr>
          <a:xfrm>
            <a:off x="575761" y="4587696"/>
            <a:ext cx="112678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대기하던 </a:t>
            </a:r>
            <a:r>
              <a:rPr kumimoji="1" lang="en-US" altLang="ko-KR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PC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는 네트워크에서 통신이 없어지면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</a:t>
            </a: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캐리어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감지가 되지 않으면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일단 무조건 자기 데이터를</a:t>
            </a:r>
            <a:r>
              <a:rPr kumimoji="1" lang="en-US" altLang="ko-KR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네트워크 상에 실어 보내고 봄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 때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2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개 이상의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PC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나 서버가 </a:t>
            </a:r>
            <a:r>
              <a:rPr kumimoji="1" lang="ko-KR" altLang="en-US" sz="2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동시에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네트워크에 데이터를 보내는 경우가 발생할 수 있음</a:t>
            </a:r>
            <a:r>
              <a:rPr kumimoji="1" lang="en-US" altLang="ko-KR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충돌 발생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00567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34987" t="9867" r="34550" b="14865"/>
          <a:stretch/>
        </p:blipFill>
        <p:spPr>
          <a:xfrm rot="5400000">
            <a:off x="6978072" y="298381"/>
            <a:ext cx="2544274" cy="4714820"/>
          </a:xfrm>
          <a:prstGeom prst="rect">
            <a:avLst/>
          </a:prstGeom>
        </p:spPr>
      </p:pic>
      <p:sp>
        <p:nvSpPr>
          <p:cNvPr id="7" name="텍스트 상자 6"/>
          <p:cNvSpPr txBox="1"/>
          <p:nvPr/>
        </p:nvSpPr>
        <p:spPr>
          <a:xfrm>
            <a:off x="454598" y="297932"/>
            <a:ext cx="39917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이더넷</a:t>
            </a:r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과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 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CSMA/CD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텍스트 상자 9"/>
          <p:cNvSpPr txBox="1"/>
          <p:nvPr/>
        </p:nvSpPr>
        <p:spPr>
          <a:xfrm>
            <a:off x="324125" y="1682246"/>
            <a:ext cx="292259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Carrier Sense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Multiple Access</a:t>
            </a:r>
          </a:p>
          <a:p>
            <a:pPr>
              <a:lnSpc>
                <a:spcPct val="150000"/>
              </a:lnSpc>
            </a:pPr>
            <a:r>
              <a:rPr kumimoji="1" lang="en-US" altLang="ko-KR" sz="28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Collision Detection</a:t>
            </a:r>
          </a:p>
        </p:txBody>
      </p:sp>
      <p:sp>
        <p:nvSpPr>
          <p:cNvPr id="9" name="텍스트 상자 9"/>
          <p:cNvSpPr txBox="1"/>
          <p:nvPr/>
        </p:nvSpPr>
        <p:spPr>
          <a:xfrm>
            <a:off x="454598" y="4328444"/>
            <a:ext cx="106002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이렇게 충돌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(Collision)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 발생할 것을 대비해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이더넷에선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데이터를 네트워크에 </a:t>
            </a: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실어보낸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후에도 충돌이 발생하진 않았는지 </a:t>
            </a:r>
            <a:r>
              <a:rPr kumimoji="1" lang="ko-KR" altLang="en-US" sz="2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점검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함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충돌이 발생하면 데이터를 전송한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PC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들은 </a:t>
            </a: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랜덤한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시간동안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대기 후 다시 데이터를 전송함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대기 후에 보냈는데 또 충돌하면 또 기다렸다 보내고를 반복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252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39917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이더넷</a:t>
            </a:r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과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 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CSMA/CD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50" name="Picture 2" descr="CSMA/C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3461" y="1532888"/>
            <a:ext cx="5214710" cy="424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텍스트 상자 9"/>
          <p:cNvSpPr txBox="1"/>
          <p:nvPr/>
        </p:nvSpPr>
        <p:spPr>
          <a:xfrm>
            <a:off x="470830" y="2257234"/>
            <a:ext cx="5073627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이더넷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은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네트워크를 구축하는 방식 중 하나로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우리나라에선 대부분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이더넷을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사용함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CSMA / CD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방식으로 통신하는 것이 특징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</p:txBody>
      </p:sp>
      <p:sp>
        <p:nvSpPr>
          <p:cNvPr id="11" name="텍스트 상자 9"/>
          <p:cNvSpPr txBox="1"/>
          <p:nvPr/>
        </p:nvSpPr>
        <p:spPr>
          <a:xfrm>
            <a:off x="325897" y="1624862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중간정리</a:t>
            </a:r>
            <a:endParaRPr kumimoji="1" lang="en-US" altLang="ko-KR" sz="24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5" name="텍스트 상자 9"/>
          <p:cNvSpPr txBox="1"/>
          <p:nvPr/>
        </p:nvSpPr>
        <p:spPr>
          <a:xfrm>
            <a:off x="454598" y="3794595"/>
            <a:ext cx="598974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CSMA / CD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는 통신하고자 하는 컴퓨터가 네트워크를 살펴보고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아무도 통신하고 있지 않으면 데이터를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실어보낸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후 잘 갔는지 확인하는 방식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</p:txBody>
      </p:sp>
      <p:sp>
        <p:nvSpPr>
          <p:cNvPr id="16" name="텍스트 상자 9"/>
          <p:cNvSpPr txBox="1"/>
          <p:nvPr/>
        </p:nvSpPr>
        <p:spPr>
          <a:xfrm>
            <a:off x="470830" y="5331956"/>
            <a:ext cx="6394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만약 동시에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2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개 이상의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PC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에서 데이터를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실어보내면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충돌이 발생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이럴땐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랜덤한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시간동안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대기 후 다시 전송함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7575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37737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토큰링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(</a:t>
            </a:r>
            <a:r>
              <a:rPr kumimoji="1" lang="en-US" altLang="ko-KR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TokenRing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)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15439" t="2771" r="27137" b="5845"/>
          <a:stretch/>
        </p:blipFill>
        <p:spPr>
          <a:xfrm rot="5400000">
            <a:off x="6825386" y="1552405"/>
            <a:ext cx="3767799" cy="4497048"/>
          </a:xfrm>
          <a:prstGeom prst="rect">
            <a:avLst/>
          </a:prstGeom>
        </p:spPr>
      </p:pic>
      <p:sp>
        <p:nvSpPr>
          <p:cNvPr id="12" name="텍스트 상자 9"/>
          <p:cNvSpPr txBox="1"/>
          <p:nvPr/>
        </p:nvSpPr>
        <p:spPr>
          <a:xfrm>
            <a:off x="575761" y="1917029"/>
            <a:ext cx="487184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이더넷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방식과는 달리 네트워크에서 오직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2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한 </a:t>
            </a:r>
            <a:r>
              <a:rPr kumimoji="1" lang="en-US" altLang="ko-KR" sz="2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PC</a:t>
            </a:r>
            <a:r>
              <a:rPr kumimoji="1" lang="ko-KR" altLang="en-US" sz="2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씩만 순차적으로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데이터를 보낼 수</a:t>
            </a:r>
            <a:r>
              <a:rPr kumimoji="1" lang="en-US" altLang="ko-KR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있는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네트워킹 방식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</a:t>
            </a:r>
          </a:p>
        </p:txBody>
      </p:sp>
      <p:sp>
        <p:nvSpPr>
          <p:cNvPr id="13" name="텍스트 상자 9"/>
          <p:cNvSpPr txBox="1"/>
          <p:nvPr/>
        </p:nvSpPr>
        <p:spPr>
          <a:xfrm>
            <a:off x="575761" y="3800929"/>
            <a:ext cx="4849404" cy="140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한 네트워크에 하나의 토큰만 있으므로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데이터를 다 보냈거나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보낼 데이터가 없다면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옆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PC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에 토큰을 전달함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0097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37737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토큰링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(</a:t>
            </a:r>
            <a:r>
              <a:rPr kumimoji="1" lang="en-US" altLang="ko-KR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TokenRing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)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15439" t="2771" r="27137" b="5845"/>
          <a:stretch/>
        </p:blipFill>
        <p:spPr>
          <a:xfrm rot="5400000">
            <a:off x="6825386" y="1552405"/>
            <a:ext cx="3767799" cy="4497048"/>
          </a:xfrm>
          <a:prstGeom prst="rect">
            <a:avLst/>
          </a:prstGeom>
        </p:spPr>
      </p:pic>
      <p:sp>
        <p:nvSpPr>
          <p:cNvPr id="12" name="텍스트 상자 9"/>
          <p:cNvSpPr txBox="1"/>
          <p:nvPr/>
        </p:nvSpPr>
        <p:spPr>
          <a:xfrm>
            <a:off x="575761" y="2267595"/>
            <a:ext cx="33377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충돌 발생 가능성 없음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네트워크 성능 예측이 쉬움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9" name="텍스트 상자 9"/>
          <p:cNvSpPr txBox="1"/>
          <p:nvPr/>
        </p:nvSpPr>
        <p:spPr>
          <a:xfrm>
            <a:off x="575761" y="1714847"/>
            <a:ext cx="7617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장점</a:t>
            </a:r>
            <a:endParaRPr kumimoji="1" lang="en-US" altLang="ko-KR" sz="24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4" name="텍스트 상자 9"/>
          <p:cNvSpPr txBox="1"/>
          <p:nvPr/>
        </p:nvSpPr>
        <p:spPr>
          <a:xfrm>
            <a:off x="575761" y="4188835"/>
            <a:ext cx="5885000" cy="1405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토큰은 바로 옆으로만 계속 전달되므로 다른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PC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가 데이터가 없다 해도 내 차례를 기다려야 함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이더넷의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발전으로 현재는 거의 쓰이지 않음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5" name="텍스트 상자 9"/>
          <p:cNvSpPr txBox="1"/>
          <p:nvPr/>
        </p:nvSpPr>
        <p:spPr>
          <a:xfrm>
            <a:off x="575761" y="3636087"/>
            <a:ext cx="7617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단</a:t>
            </a:r>
            <a:r>
              <a:rPr kumimoji="1" lang="ko-KR" altLang="en-US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점</a:t>
            </a:r>
            <a:endParaRPr kumimoji="1" lang="en-US" altLang="ko-KR" sz="24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6" name="텍스트 상자 9"/>
          <p:cNvSpPr txBox="1"/>
          <p:nvPr/>
        </p:nvSpPr>
        <p:spPr>
          <a:xfrm>
            <a:off x="625558" y="6105313"/>
            <a:ext cx="10940884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이더넷의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일반적인 속도는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100/1000Mbps,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토큰링은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4Mbps/16Mbps</a:t>
            </a:r>
          </a:p>
        </p:txBody>
      </p:sp>
    </p:spTree>
    <p:extLst>
      <p:ext uri="{BB962C8B-B14F-4D97-AF65-F5344CB8AC3E}">
        <p14:creationId xmlns:p14="http://schemas.microsoft.com/office/powerpoint/2010/main" val="3590906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케이블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13928" t="6401" r="12738" b="5979"/>
          <a:stretch/>
        </p:blipFill>
        <p:spPr>
          <a:xfrm rot="5400000">
            <a:off x="7115006" y="1648419"/>
            <a:ext cx="4575150" cy="4099810"/>
          </a:xfrm>
          <a:prstGeom prst="rect">
            <a:avLst/>
          </a:prstGeom>
        </p:spPr>
      </p:pic>
      <p:sp>
        <p:nvSpPr>
          <p:cNvPr id="11" name="텍스트 상자 9"/>
          <p:cNvSpPr txBox="1"/>
          <p:nvPr/>
        </p:nvSpPr>
        <p:spPr>
          <a:xfrm>
            <a:off x="454598" y="1938792"/>
            <a:ext cx="64764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통신 케이블은 장비와 장비의 연결엔 어디에든 들어감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ex) PC-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허브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PC-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스위치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스위치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-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스위치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스위치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-</a:t>
            </a: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라우터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등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3" name="텍스트 상자 9"/>
          <p:cNvSpPr txBox="1"/>
          <p:nvPr/>
        </p:nvSpPr>
        <p:spPr>
          <a:xfrm>
            <a:off x="454597" y="3482497"/>
            <a:ext cx="51812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광케이블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UTP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케이블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</a:t>
            </a: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동축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케이블 등이 있으며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이중 가장 많이 사용하는 것은 </a:t>
            </a:r>
            <a:r>
              <a:rPr kumimoji="1" lang="en-US" altLang="ko-KR" sz="2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UTP </a:t>
            </a:r>
            <a:r>
              <a:rPr kumimoji="1" lang="ko-KR" altLang="en-US" sz="2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케이블</a:t>
            </a:r>
            <a:endParaRPr kumimoji="1" lang="en-US" altLang="ko-KR" sz="2000" b="1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446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케이블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13928" t="6401" r="12738" b="5979"/>
          <a:stretch/>
        </p:blipFill>
        <p:spPr>
          <a:xfrm rot="5400000">
            <a:off x="7115006" y="1648419"/>
            <a:ext cx="4575150" cy="4099810"/>
          </a:xfrm>
          <a:prstGeom prst="rect">
            <a:avLst/>
          </a:prstGeom>
        </p:spPr>
      </p:pic>
      <p:sp>
        <p:nvSpPr>
          <p:cNvPr id="11" name="텍스트 상자 9"/>
          <p:cNvSpPr txBox="1"/>
          <p:nvPr/>
        </p:nvSpPr>
        <p:spPr>
          <a:xfrm>
            <a:off x="454599" y="1938792"/>
            <a:ext cx="65008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광케이블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: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얇은 광섬유를 타고 전송이 이뤄짐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광케이블의 한 가닥을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‘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코어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’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라 하며 통신을 위해선 최소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2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코어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송수신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광케이블이 필요함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UTP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케이블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: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총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8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가닥으로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2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가닥이 한 쌍으로 꼬여있음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BNC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케이블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AUI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케이블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: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점점 </a:t>
            </a: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안쓰임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AUI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케이블은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10 Base 5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케이블에 연결해 사용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068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3493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TP (Twisted-Pair)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텍스트 상자 9"/>
          <p:cNvSpPr txBox="1"/>
          <p:nvPr/>
        </p:nvSpPr>
        <p:spPr>
          <a:xfrm>
            <a:off x="498969" y="1828351"/>
            <a:ext cx="3405099" cy="6381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8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UTP = Unshielded TP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32024" t="4815" r="29881" b="5345"/>
          <a:stretch/>
        </p:blipFill>
        <p:spPr>
          <a:xfrm rot="5400000">
            <a:off x="7914664" y="974589"/>
            <a:ext cx="2286000" cy="4043363"/>
          </a:xfrm>
          <a:prstGeom prst="rect">
            <a:avLst/>
          </a:prstGeom>
        </p:spPr>
      </p:pic>
      <p:sp>
        <p:nvSpPr>
          <p:cNvPr id="10" name="텍스트 상자 9"/>
          <p:cNvSpPr txBox="1"/>
          <p:nvPr/>
        </p:nvSpPr>
        <p:spPr>
          <a:xfrm>
            <a:off x="498969" y="2466474"/>
            <a:ext cx="2930610" cy="6381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800" b="1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S</a:t>
            </a:r>
            <a:r>
              <a:rPr kumimoji="1" lang="en-US" altLang="ko-KR" sz="28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TP = </a:t>
            </a:r>
            <a:r>
              <a:rPr kumimoji="1" lang="en-US" altLang="ko-KR" sz="2800" b="1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S</a:t>
            </a:r>
            <a:r>
              <a:rPr kumimoji="1" lang="en-US" altLang="ko-KR" sz="28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hielded TP</a:t>
            </a:r>
          </a:p>
        </p:txBody>
      </p:sp>
      <p:sp>
        <p:nvSpPr>
          <p:cNvPr id="12" name="텍스트 상자 9"/>
          <p:cNvSpPr txBox="1"/>
          <p:nvPr/>
        </p:nvSpPr>
        <p:spPr>
          <a:xfrm>
            <a:off x="575761" y="3438439"/>
            <a:ext cx="5266185" cy="9437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STP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는 케이블의 주위를 절연체로 감싸서 </a:t>
            </a:r>
            <a:r>
              <a:rPr kumimoji="1" lang="ko-KR" altLang="en-US" sz="20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만든것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UTP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는 감싸져 있지 않은 것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</p:txBody>
      </p:sp>
      <p:sp>
        <p:nvSpPr>
          <p:cNvPr id="14" name="텍스트 상자 9"/>
          <p:cNvSpPr txBox="1"/>
          <p:nvPr/>
        </p:nvSpPr>
        <p:spPr>
          <a:xfrm>
            <a:off x="1087925" y="4575798"/>
            <a:ext cx="7891183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STP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를 감싸고 있는 절연체는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EMI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를 줄여줘서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STP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가 좀더 비싸고 성능이 좋음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하지만 기존에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UTP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로 구성된 네트워크가 많았기 때문에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UTP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가 중심을 이루었고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STP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는 주로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토큰링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쪽에 쓰임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5" name="텍스트 상자 9"/>
          <p:cNvSpPr txBox="1"/>
          <p:nvPr/>
        </p:nvSpPr>
        <p:spPr>
          <a:xfrm>
            <a:off x="575761" y="6251805"/>
            <a:ext cx="10940884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EMI (Electro Magnetic Interference):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전자기기가 방출하는 원하지 않는 전자파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(Noise)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가 다른 전자기기에 주는 영향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557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35814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케이블의 카테고리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텍스트 상자 9"/>
          <p:cNvSpPr txBox="1"/>
          <p:nvPr/>
        </p:nvSpPr>
        <p:spPr>
          <a:xfrm>
            <a:off x="575761" y="1804511"/>
            <a:ext cx="98684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카테고리란 전송 가능 대역폭에 따라 분류한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UTP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케이블의 종류를 뜻함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수가 커질수록 빠름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</a:t>
            </a:r>
          </a:p>
        </p:txBody>
      </p:sp>
      <p:pic>
        <p:nvPicPr>
          <p:cNvPr id="9218" name="Picture 2" descr="UTP 케이블 종류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521" y="2752270"/>
            <a:ext cx="10144960" cy="306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85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55146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네트워킹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(Networking) 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이란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텍스트 상자 9"/>
          <p:cNvSpPr txBox="1"/>
          <p:nvPr/>
        </p:nvSpPr>
        <p:spPr>
          <a:xfrm>
            <a:off x="2784837" y="2167180"/>
            <a:ext cx="6622326" cy="1261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6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‘</a:t>
            </a:r>
            <a:r>
              <a:rPr kumimoji="1" lang="ko-KR" altLang="en-US" sz="6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서로 연결하는 것</a:t>
            </a:r>
            <a:r>
              <a:rPr kumimoji="1" lang="en-US" altLang="ko-KR" sz="6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.’</a:t>
            </a:r>
            <a:endParaRPr kumimoji="1" lang="ko-KR" altLang="en-US" sz="60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4" name="텍스트 상자 9"/>
          <p:cNvSpPr txBox="1"/>
          <p:nvPr/>
        </p:nvSpPr>
        <p:spPr>
          <a:xfrm>
            <a:off x="1997762" y="4713473"/>
            <a:ext cx="81964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서로 연결된 장비들끼리</a:t>
            </a:r>
            <a:r>
              <a:rPr kumimoji="1"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대화를 주고받고</a:t>
            </a:r>
            <a:r>
              <a:rPr kumimoji="1" lang="en-US" altLang="ko-KR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정보와 자원을 공유하는 것을 뜻함</a:t>
            </a:r>
            <a:r>
              <a:rPr kumimoji="1" lang="en-US" altLang="ko-KR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7003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35814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케이블의 카테고리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텍스트 상자 9"/>
          <p:cNvSpPr txBox="1"/>
          <p:nvPr/>
        </p:nvSpPr>
        <p:spPr>
          <a:xfrm>
            <a:off x="575761" y="1570366"/>
            <a:ext cx="8701421" cy="16896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카테고리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1: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주로 전화망에 사용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데이터 전송용으론 부적합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카테고리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2: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거의 보기 힘듦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카테고리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3: 10 Base T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네트워크에 사용되는 케이블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이전까지는 일반적으로 사용되었음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잘 구성하면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100Mbps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속도에도 적용 가능하지만 매우 드문 일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6" name="텍스트 상자 9"/>
          <p:cNvSpPr txBox="1"/>
          <p:nvPr/>
        </p:nvSpPr>
        <p:spPr>
          <a:xfrm>
            <a:off x="575760" y="3338242"/>
            <a:ext cx="6377067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카테고리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4: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토큰링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네트워크에 사용되는 케이블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카테고리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5: Fast Ethernet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용으로 사용되었음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8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가닥을 모두 사용해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기가비트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속도의 데이터 전송도 가능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9" name="텍스트 상자 9"/>
          <p:cNvSpPr txBox="1"/>
          <p:nvPr/>
        </p:nvSpPr>
        <p:spPr>
          <a:xfrm>
            <a:off x="575759" y="4755254"/>
            <a:ext cx="77428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카테고리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6: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기가비트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이상의 속도에 적합한 케이블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현재 가장 많이 쓰이게 됨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Cat6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와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Cat6A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로 나뉘며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후자가 더 개선된 성능을 가짐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0" name="텍스트 상자 9"/>
          <p:cNvSpPr txBox="1"/>
          <p:nvPr/>
        </p:nvSpPr>
        <p:spPr>
          <a:xfrm>
            <a:off x="575759" y="5756768"/>
            <a:ext cx="6452407" cy="4431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카테고리 </a:t>
            </a:r>
            <a:r>
              <a:rPr kumimoji="1" lang="en-US" altLang="ko-KR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7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: 10Gbps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속도 이상을 지원하기 위한 케이블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아직은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1461510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23503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케이블 종류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96"/>
          <a:stretch/>
        </p:blipFill>
        <p:spPr>
          <a:xfrm>
            <a:off x="1509838" y="1605621"/>
            <a:ext cx="9833790" cy="404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0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23503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케이블 종류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921400"/>
              </p:ext>
            </p:extLst>
          </p:nvPr>
        </p:nvGraphicFramePr>
        <p:xfrm>
          <a:off x="682884" y="1888899"/>
          <a:ext cx="11024433" cy="3931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45551"/>
                <a:gridCol w="8778882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 Base 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10Mbps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의 속도로 통신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최대 전송 거리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미터인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UTP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케이블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카테고리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3,4,5 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사용 가능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RJ45 </a:t>
                      </a: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잭을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연결해 사용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 Base FL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10Mbps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의 속도로 통신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최대 전송 거리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미터인 광케이블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(Fiber-optic)</a:t>
                      </a: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 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커넥터라는 것을 사용해 연결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광케이블은 </a:t>
                      </a: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싱글모드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혹은 멀티모드 케이블을 사용함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 Base 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10Mbps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의 속도로 통신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최대 전송 거리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미터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UTP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흥행 전까지 가장 많이 사용했던 케이블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'thin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케이블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이라 불렸고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BNC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커넥터를 사용함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 Base 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10Mbps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의 속도로 통신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최대 전송거리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500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미터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두껍게 생겨서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'thick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케이블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혹은 노래서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'yellow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케이블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이라고 부름</a:t>
                      </a: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주로 </a:t>
                      </a: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백본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케이블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즉 </a:t>
                      </a: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중앙망용으로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천장 위에 설치하고 </a:t>
                      </a: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트랜시버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케이블을 이용해 천장에서 하나씩 뽑아 </a:t>
                      </a: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내린다음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PC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의 </a:t>
                      </a: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랜카드와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연결함</a:t>
                      </a: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랜카드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중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AUI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인터페이스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(15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핀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을 가진 것과 연결해 사용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193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23503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케이블 종류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962732"/>
              </p:ext>
            </p:extLst>
          </p:nvPr>
        </p:nvGraphicFramePr>
        <p:xfrm>
          <a:off x="575762" y="1664045"/>
          <a:ext cx="11116566" cy="4119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4316"/>
                <a:gridCol w="885225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 Base TX</a:t>
                      </a:r>
                      <a:endParaRPr lang="en-US" altLang="ko-KR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100Mbps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의 속도로 통신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최대거리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미터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Category 5 UTP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케이블을 사용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 Base T2</a:t>
                      </a:r>
                      <a:endParaRPr lang="en-US" altLang="ko-KR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원래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100Mbps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속도를 내려면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Category 5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케이블을 사용하는데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 방식을 쓰면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Category 3, 4, 5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를 전부 사용해서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100M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를 구현할 수 있음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자주 사용하는 방식은 아님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 Base T4</a:t>
                      </a:r>
                      <a:endParaRPr lang="en-US" altLang="ko-KR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Category 3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케이블을 갖고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100Mbps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용으로 사용할 때 만드는 케이블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다른 케이블은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페어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(4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가닥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을 사용하지만 이것은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페어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(8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가닥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을 전부 사용함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 Base FX</a:t>
                      </a:r>
                      <a:endParaRPr lang="en-US" altLang="ko-KR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100Mbps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광케이블을 이용해 구현함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전송거리가 보통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2km ~ 10km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까지 가능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라는 접속 커넥터를 이용해 접속함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ST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도 사용하지만 </a:t>
                      </a: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일반적이진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않음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 Base SX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기가비트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즉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1000Mbps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의 속도가 나는 케이블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Short Wavelength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라는 광케이블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사용</a:t>
                      </a:r>
                      <a:endParaRPr lang="en-US" altLang="ko-KR" sz="1800" b="0" kern="1200" baseline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최대 전송거리 약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270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미터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~ 550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미터 정도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1000 Base T</a:t>
                      </a:r>
                      <a:endParaRPr lang="en-US" altLang="ko-KR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dirty="0" smtClean="0"/>
                        <a:t>1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000Mbps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로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UTP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케이블을 통해 전송하고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최대 거리는 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미터인 케이블 </a:t>
                      </a:r>
                      <a:r>
                        <a:rPr lang="ko-KR" altLang="en-US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스펙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Category 5 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케이블을 사용하면 됨</a:t>
                      </a:r>
                      <a:r>
                        <a:rPr lang="en-US" altLang="ko-KR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 8</a:t>
                      </a:r>
                      <a:r>
                        <a:rPr lang="ko-KR" alt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가닥을 모두 사용</a:t>
                      </a:r>
                      <a:endParaRPr lang="en-US" altLang="ko-KR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텍스트 상자 9"/>
          <p:cNvSpPr txBox="1"/>
          <p:nvPr/>
        </p:nvSpPr>
        <p:spPr>
          <a:xfrm>
            <a:off x="751444" y="5934670"/>
            <a:ext cx="105811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400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기가비트의</a:t>
            </a:r>
            <a:r>
              <a:rPr kumimoji="1" lang="ko-KR" altLang="en-US" sz="1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경우에는 </a:t>
            </a:r>
            <a:r>
              <a:rPr kumimoji="1" lang="en-US" altLang="ko-KR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1000 Base SX </a:t>
            </a:r>
            <a:r>
              <a:rPr kumimoji="1" lang="ko-KR" altLang="en-US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외에도 </a:t>
            </a:r>
            <a:r>
              <a:rPr kumimoji="1" lang="en-US" altLang="ko-KR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1000 Base LX/LH</a:t>
            </a:r>
            <a:r>
              <a:rPr kumimoji="1" lang="ko-KR" altLang="en-US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같은 </a:t>
            </a:r>
            <a:r>
              <a:rPr kumimoji="1" lang="ko-KR" altLang="en-US" sz="1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것들이 있으며</a:t>
            </a:r>
            <a:r>
              <a:rPr kumimoji="1" lang="en-US" altLang="ko-KR" sz="1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</a:t>
            </a:r>
            <a:r>
              <a:rPr kumimoji="1" lang="ko-KR" altLang="en-US" sz="1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이는 </a:t>
            </a:r>
            <a:r>
              <a:rPr kumimoji="1" lang="ko-KR" altLang="en-US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광케이블로 최대 </a:t>
            </a:r>
            <a:r>
              <a:rPr kumimoji="1" lang="en-US" altLang="ko-KR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10</a:t>
            </a:r>
            <a:r>
              <a:rPr kumimoji="1" lang="ko-KR" altLang="en-US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킬로까지도 전송이 가능하도록 </a:t>
            </a:r>
            <a:r>
              <a:rPr kumimoji="1" lang="ko-KR" altLang="en-US" sz="1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구성됨</a:t>
            </a:r>
            <a:r>
              <a:rPr kumimoji="1" lang="en-US" altLang="ko-KR" sz="1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 </a:t>
            </a:r>
            <a:r>
              <a:rPr kumimoji="1" lang="ko-KR" altLang="en-US" sz="1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하지만 </a:t>
            </a:r>
            <a:r>
              <a:rPr kumimoji="1" lang="ko-KR" altLang="en-US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케이블의 경우 속도가 빨라지면 빨라질수록 전송 거리가 점점 </a:t>
            </a:r>
            <a:r>
              <a:rPr kumimoji="1" lang="ko-KR" altLang="en-US" sz="1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짧아짐</a:t>
            </a:r>
            <a:endParaRPr kumimoji="1" lang="en-US" altLang="ko-KR" sz="14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9031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760256" y="3244334"/>
            <a:ext cx="5436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긴 발표 듣느라 수고하신 여러분에게 박수 </a:t>
            </a:r>
            <a:r>
              <a:rPr kumimoji="1" lang="en-US" altLang="ko-KR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(</a:t>
            </a:r>
            <a:r>
              <a:rPr kumimoji="1" lang="ko-KR" altLang="en-US" dirty="0" err="1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짝짝짝</a:t>
            </a:r>
            <a:r>
              <a:rPr kumimoji="1" lang="en-US" altLang="ko-KR" dirty="0" smtClean="0">
                <a:latin typeface="Noto Sans CJK KR DemiLight" charset="-127"/>
                <a:ea typeface="Noto Sans CJK KR DemiLight" charset="-127"/>
                <a:cs typeface="Noto Sans CJK KR DemiLight" charset="-127"/>
              </a:rPr>
              <a:t>)</a:t>
            </a:r>
            <a:endParaRPr kumimoji="1" lang="ko-KR" altLang="en-US" dirty="0"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7" name="텍스트 상자 6"/>
          <p:cNvSpPr txBox="1"/>
          <p:nvPr/>
        </p:nvSpPr>
        <p:spPr>
          <a:xfrm>
            <a:off x="711272" y="634816"/>
            <a:ext cx="179087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4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Thank</a:t>
            </a:r>
          </a:p>
          <a:p>
            <a:r>
              <a:rPr kumimoji="1" lang="en-US" altLang="ko-KR" sz="44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You</a:t>
            </a:r>
          </a:p>
        </p:txBody>
      </p:sp>
      <p:cxnSp>
        <p:nvCxnSpPr>
          <p:cNvPr id="9" name="직선 연결선[R] 8"/>
          <p:cNvCxnSpPr/>
          <p:nvPr/>
        </p:nvCxnSpPr>
        <p:spPr>
          <a:xfrm>
            <a:off x="825572" y="2922814"/>
            <a:ext cx="9542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606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인터넷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 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인트라넷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 </a:t>
            </a:r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엑스트라넷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텍스트 상자 9"/>
          <p:cNvSpPr txBox="1"/>
          <p:nvPr/>
        </p:nvSpPr>
        <p:spPr>
          <a:xfrm>
            <a:off x="2331821" y="1734376"/>
            <a:ext cx="1786066" cy="949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44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인터넷</a:t>
            </a:r>
            <a:endParaRPr kumimoji="1" lang="ko-KR" altLang="en-US" sz="44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4" name="텍스트 상자 9"/>
          <p:cNvSpPr txBox="1"/>
          <p:nvPr/>
        </p:nvSpPr>
        <p:spPr>
          <a:xfrm>
            <a:off x="6880931" y="3152035"/>
            <a:ext cx="52453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kumimoji="1"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웹 브라우저를 이용하여 인터넷을 탐험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가능</a:t>
            </a:r>
            <a:endParaRPr kumimoji="1" lang="en-US" altLang="ko-KR" sz="2000" b="1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en-US" altLang="ko-KR" sz="2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TCP/IP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라는 하나의 프로토콜만을 사용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0" name="텍스트 상자 9"/>
          <p:cNvSpPr txBox="1"/>
          <p:nvPr/>
        </p:nvSpPr>
        <p:spPr>
          <a:xfrm>
            <a:off x="1033388" y="3038657"/>
            <a:ext cx="4382931" cy="7940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Inter (</a:t>
            </a:r>
            <a:r>
              <a:rPr kumimoji="1" lang="ko-KR" altLang="en-US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연결</a:t>
            </a: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 + Net (</a:t>
            </a:r>
            <a:r>
              <a:rPr kumimoji="1" lang="ko-KR" altLang="en-US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망</a:t>
            </a: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</a:t>
            </a:r>
          </a:p>
        </p:txBody>
      </p:sp>
      <p:sp>
        <p:nvSpPr>
          <p:cNvPr id="13" name="텍스트 상자 9"/>
          <p:cNvSpPr txBox="1"/>
          <p:nvPr/>
        </p:nvSpPr>
        <p:spPr>
          <a:xfrm>
            <a:off x="277139" y="4366375"/>
            <a:ext cx="5923416" cy="7940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여러 개의 네트워크 망을 연결</a:t>
            </a:r>
            <a:endParaRPr kumimoji="1" lang="ko-KR" altLang="en-US" sz="36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5" name="텍스트 상자 9"/>
          <p:cNvSpPr txBox="1"/>
          <p:nvPr/>
        </p:nvSpPr>
        <p:spPr>
          <a:xfrm rot="5400000">
            <a:off x="3126304" y="2413593"/>
            <a:ext cx="511679" cy="949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44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=</a:t>
            </a:r>
            <a:endParaRPr kumimoji="1" lang="ko-KR" altLang="en-US" sz="44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6" name="텍스트 상자 9"/>
          <p:cNvSpPr txBox="1"/>
          <p:nvPr/>
        </p:nvSpPr>
        <p:spPr>
          <a:xfrm rot="5400000">
            <a:off x="3126304" y="3712092"/>
            <a:ext cx="511679" cy="949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44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=</a:t>
            </a:r>
            <a:endParaRPr kumimoji="1" lang="ko-KR" altLang="en-US" sz="44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7" name="텍스트 상자 9"/>
          <p:cNvSpPr txBox="1"/>
          <p:nvPr/>
        </p:nvSpPr>
        <p:spPr>
          <a:xfrm>
            <a:off x="6880931" y="2472812"/>
            <a:ext cx="7617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특징</a:t>
            </a:r>
            <a:endParaRPr kumimoji="1" lang="en-US" altLang="ko-KR" sz="24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8" name="텍스트 상자 9"/>
          <p:cNvSpPr txBox="1"/>
          <p:nvPr/>
        </p:nvSpPr>
        <p:spPr>
          <a:xfrm>
            <a:off x="625558" y="6022554"/>
            <a:ext cx="109408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프로토콜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: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다수의 컴퓨터간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혹은 중앙 컴퓨터와</a:t>
            </a:r>
            <a:r>
              <a:rPr kumimoji="1" lang="en-US" altLang="ko-KR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단말기 사이에서 데이터 통신을 원활하기 위해 필요한 </a:t>
            </a:r>
            <a:r>
              <a:rPr kumimoji="1" lang="ko-KR" altLang="en-US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통신 규칙</a:t>
            </a:r>
            <a:endParaRPr kumimoji="1" lang="en-US" altLang="ko-KR" b="1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4508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인터넷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 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인트라넷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 </a:t>
            </a:r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엑스트라넷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텍스트 상자 9"/>
          <p:cNvSpPr txBox="1"/>
          <p:nvPr/>
        </p:nvSpPr>
        <p:spPr>
          <a:xfrm>
            <a:off x="2192339" y="1734376"/>
            <a:ext cx="231986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44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인트라</a:t>
            </a:r>
            <a:r>
              <a:rPr kumimoji="1" lang="ko-KR" altLang="en-US" sz="44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넷</a:t>
            </a:r>
            <a:endParaRPr kumimoji="1" lang="ko-KR" altLang="en-US" sz="44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4" name="텍스트 상자 9"/>
          <p:cNvSpPr txBox="1"/>
          <p:nvPr/>
        </p:nvSpPr>
        <p:spPr>
          <a:xfrm>
            <a:off x="6818939" y="4329909"/>
            <a:ext cx="50682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웹 브라우저를 통해 사내 업무 처리 가능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마찬가지로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TCP/IP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프로토콜 사용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0" name="텍스트 상자 9"/>
          <p:cNvSpPr txBox="1"/>
          <p:nvPr/>
        </p:nvSpPr>
        <p:spPr>
          <a:xfrm>
            <a:off x="1033388" y="3038657"/>
            <a:ext cx="48141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Intra (</a:t>
            </a:r>
            <a:r>
              <a:rPr kumimoji="1" lang="ko-KR" altLang="en-US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내부의</a:t>
            </a: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 + Net (</a:t>
            </a:r>
            <a:r>
              <a:rPr kumimoji="1" lang="ko-KR" altLang="en-US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망</a:t>
            </a: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</a:t>
            </a:r>
          </a:p>
        </p:txBody>
      </p:sp>
      <p:sp>
        <p:nvSpPr>
          <p:cNvPr id="13" name="텍스트 상자 9"/>
          <p:cNvSpPr txBox="1"/>
          <p:nvPr/>
        </p:nvSpPr>
        <p:spPr>
          <a:xfrm>
            <a:off x="1393024" y="4366375"/>
            <a:ext cx="39228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내부의 네트워크 망</a:t>
            </a:r>
            <a:endParaRPr kumimoji="1" lang="ko-KR" altLang="en-US" sz="36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5" name="텍스트 상자 9"/>
          <p:cNvSpPr txBox="1"/>
          <p:nvPr/>
        </p:nvSpPr>
        <p:spPr>
          <a:xfrm rot="5400000">
            <a:off x="3126304" y="2413593"/>
            <a:ext cx="511679" cy="949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44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=</a:t>
            </a:r>
            <a:endParaRPr kumimoji="1" lang="ko-KR" altLang="en-US" sz="44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6" name="텍스트 상자 9"/>
          <p:cNvSpPr txBox="1"/>
          <p:nvPr/>
        </p:nvSpPr>
        <p:spPr>
          <a:xfrm rot="5400000">
            <a:off x="3126304" y="3712092"/>
            <a:ext cx="511679" cy="949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44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=</a:t>
            </a:r>
            <a:endParaRPr kumimoji="1" lang="ko-KR" altLang="en-US" sz="44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7" name="텍스트 상자 9"/>
          <p:cNvSpPr txBox="1"/>
          <p:nvPr/>
        </p:nvSpPr>
        <p:spPr>
          <a:xfrm>
            <a:off x="6818939" y="3697176"/>
            <a:ext cx="7617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특징</a:t>
            </a:r>
            <a:endParaRPr kumimoji="1" lang="en-US" altLang="ko-KR" sz="24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9" name="텍스트 상자 9"/>
          <p:cNvSpPr txBox="1"/>
          <p:nvPr/>
        </p:nvSpPr>
        <p:spPr>
          <a:xfrm>
            <a:off x="6704544" y="1863880"/>
            <a:ext cx="51826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특정 회사나 기관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등에서 업무 처리를 위해 만든 네트워크로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사용이 허가된 사람 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직원 등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 </a:t>
            </a: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외에는 인터넷을 통해 접속이 불가함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1385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인터넷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 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인트라넷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 </a:t>
            </a:r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엑스트라넷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텍스트 상자 9"/>
          <p:cNvSpPr txBox="1"/>
          <p:nvPr/>
        </p:nvSpPr>
        <p:spPr>
          <a:xfrm>
            <a:off x="826624" y="2254658"/>
            <a:ext cx="4923143" cy="7940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인트라</a:t>
            </a:r>
            <a:r>
              <a:rPr kumimoji="1" lang="ko-KR" altLang="en-US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넷 </a:t>
            </a:r>
            <a:r>
              <a:rPr kumimoji="1" lang="ko-KR" altLang="en-US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사용 범위 확대</a:t>
            </a:r>
            <a:endParaRPr kumimoji="1" lang="ko-KR" altLang="en-US" sz="36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0" name="텍스트 상자 9"/>
          <p:cNvSpPr txBox="1"/>
          <p:nvPr/>
        </p:nvSpPr>
        <p:spPr>
          <a:xfrm rot="5400000">
            <a:off x="2945332" y="3172251"/>
            <a:ext cx="7136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-&gt;</a:t>
            </a:r>
          </a:p>
        </p:txBody>
      </p:sp>
      <p:sp>
        <p:nvSpPr>
          <p:cNvPr id="13" name="텍스트 상자 9"/>
          <p:cNvSpPr txBox="1"/>
          <p:nvPr/>
        </p:nvSpPr>
        <p:spPr>
          <a:xfrm>
            <a:off x="2109829" y="4066925"/>
            <a:ext cx="23567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600" b="1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엑스트라넷</a:t>
            </a:r>
            <a:endParaRPr kumimoji="1" lang="ko-KR" altLang="en-US" sz="36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9" name="텍스트 상자 9"/>
          <p:cNvSpPr txBox="1"/>
          <p:nvPr/>
        </p:nvSpPr>
        <p:spPr>
          <a:xfrm>
            <a:off x="7021156" y="2690336"/>
            <a:ext cx="51826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인트라넷과 거의 유사하지만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</a:t>
            </a:r>
            <a:endParaRPr kumimoji="1" lang="en-US" altLang="ko-KR" sz="2000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기업의 인트라넷을 직원 외 협력 회사나</a:t>
            </a:r>
            <a:endParaRPr kumimoji="1" lang="en-US" altLang="ko-KR" sz="20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고객들도 사용할 수 있도록 한 것</a:t>
            </a:r>
            <a:r>
              <a:rPr kumimoji="1" lang="en-US" altLang="ko-KR" sz="20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86356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인터넷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 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인트라넷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 </a:t>
            </a:r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엑스트라넷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?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인트라넷(Intranet) 과 엑스트라넷(Extranet)이란 무엇인가?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10749"/>
            <a:ext cx="5800725" cy="475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텍스트 상자 9"/>
          <p:cNvSpPr txBox="1"/>
          <p:nvPr/>
        </p:nvSpPr>
        <p:spPr>
          <a:xfrm>
            <a:off x="470830" y="2286262"/>
            <a:ext cx="592997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인터넷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은 네트워크를 여러 개 묶어놓은</a:t>
            </a:r>
            <a:r>
              <a:rPr kumimoji="1" lang="en-US" altLang="ko-KR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네트워크 연합을 뜻함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모든 사람이 접속 가능하며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TCP / IP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라는 공통의 프로토콜을 사용함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</p:txBody>
      </p:sp>
      <p:sp>
        <p:nvSpPr>
          <p:cNvPr id="20" name="텍스트 상자 9"/>
          <p:cNvSpPr txBox="1"/>
          <p:nvPr/>
        </p:nvSpPr>
        <p:spPr>
          <a:xfrm>
            <a:off x="325897" y="1624862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중간정리</a:t>
            </a:r>
            <a:endParaRPr kumimoji="1" lang="en-US" altLang="ko-KR" sz="24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21" name="텍스트 상자 9"/>
          <p:cNvSpPr txBox="1"/>
          <p:nvPr/>
        </p:nvSpPr>
        <p:spPr>
          <a:xfrm>
            <a:off x="454598" y="3689262"/>
            <a:ext cx="5590786" cy="858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인트라넷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은 회사에서 쓰는 여러 프로그램들을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마치 인터넷을 쓰는 것처럼 쓰도록 만든 것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22" name="텍스트 상자 9"/>
          <p:cNvSpPr txBox="1"/>
          <p:nvPr/>
        </p:nvSpPr>
        <p:spPr>
          <a:xfrm>
            <a:off x="470830" y="4758901"/>
            <a:ext cx="5765078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인트라넷은 직원 외에는 사용할 수 없지만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b="1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엑스트라넷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은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직원 이외에도 협력 회사나 고객까지로</a:t>
            </a:r>
            <a:endParaRPr kumimoji="1" lang="en-US" altLang="ko-KR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확대한 개념임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712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26242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LAN 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과 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WAN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텍스트 상자 9"/>
          <p:cNvSpPr txBox="1"/>
          <p:nvPr/>
        </p:nvSpPr>
        <p:spPr>
          <a:xfrm>
            <a:off x="671774" y="1938792"/>
            <a:ext cx="5274201" cy="7940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LAN = Local Area Network</a:t>
            </a:r>
          </a:p>
        </p:txBody>
      </p:sp>
      <p:sp>
        <p:nvSpPr>
          <p:cNvPr id="12" name="텍스트 상자 9"/>
          <p:cNvSpPr txBox="1"/>
          <p:nvPr/>
        </p:nvSpPr>
        <p:spPr>
          <a:xfrm>
            <a:off x="671774" y="3788941"/>
            <a:ext cx="53575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3600" b="1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W</a:t>
            </a: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AN = Wide Area Network</a:t>
            </a:r>
          </a:p>
        </p:txBody>
      </p:sp>
      <p:sp>
        <p:nvSpPr>
          <p:cNvPr id="13" name="텍스트 상자 9"/>
          <p:cNvSpPr txBox="1"/>
          <p:nvPr/>
        </p:nvSpPr>
        <p:spPr>
          <a:xfrm>
            <a:off x="761714" y="2585868"/>
            <a:ext cx="8174033" cy="56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어느 한정된 공간에서 네트워크를 구성하는 것</a:t>
            </a:r>
            <a:r>
              <a:rPr kumimoji="1" lang="en-US" altLang="ko-KR" sz="2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en-US" altLang="ko-KR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</a:t>
            </a:r>
            <a:r>
              <a:rPr kumimoji="1" lang="ko-KR" altLang="en-US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로컬 네트워킹</a:t>
            </a:r>
            <a:r>
              <a:rPr kumimoji="1" lang="en-US" altLang="ko-KR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</a:t>
            </a:r>
          </a:p>
        </p:txBody>
      </p:sp>
      <p:sp>
        <p:nvSpPr>
          <p:cNvPr id="14" name="텍스트 상자 9"/>
          <p:cNvSpPr txBox="1"/>
          <p:nvPr/>
        </p:nvSpPr>
        <p:spPr>
          <a:xfrm>
            <a:off x="776704" y="4474854"/>
            <a:ext cx="7596951" cy="56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멀리 떨어진 지역을 네트워크로 연결하는 것 </a:t>
            </a:r>
            <a:r>
              <a:rPr kumimoji="1" lang="en-US" altLang="ko-KR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</a:t>
            </a:r>
            <a:r>
              <a:rPr kumimoji="1" lang="ko-KR" altLang="en-US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인터넷 접속</a:t>
            </a:r>
            <a:r>
              <a:rPr kumimoji="1" lang="en-US" altLang="ko-KR" sz="24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)</a:t>
            </a:r>
          </a:p>
        </p:txBody>
      </p:sp>
      <p:sp>
        <p:nvSpPr>
          <p:cNvPr id="15" name="텍스트 상자 9"/>
          <p:cNvSpPr txBox="1"/>
          <p:nvPr/>
        </p:nvSpPr>
        <p:spPr>
          <a:xfrm>
            <a:off x="625558" y="6022554"/>
            <a:ext cx="10940884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네트워킹을 한다 하면 주로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LAN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과 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WAN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 공존함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7575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39917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이더넷</a:t>
            </a:r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과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 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CSMA/CD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텍스트 상자 9"/>
          <p:cNvSpPr txBox="1"/>
          <p:nvPr/>
        </p:nvSpPr>
        <p:spPr>
          <a:xfrm>
            <a:off x="575761" y="1788890"/>
            <a:ext cx="33938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600" b="1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이더넷</a:t>
            </a: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(Ethernet)</a:t>
            </a:r>
          </a:p>
        </p:txBody>
      </p:sp>
      <p:sp>
        <p:nvSpPr>
          <p:cNvPr id="10" name="텍스트 상자 9"/>
          <p:cNvSpPr txBox="1"/>
          <p:nvPr/>
        </p:nvSpPr>
        <p:spPr>
          <a:xfrm>
            <a:off x="901641" y="2712220"/>
            <a:ext cx="940834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ko-KR" altLang="en-US" sz="28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네트워크를 만드는 방식 중 하나</a:t>
            </a:r>
            <a:endParaRPr kumimoji="1" lang="en-US" altLang="ko-KR" sz="2800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ko-KR" altLang="en-US" sz="28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우리나라에서 사용하는 네트워킹 방식의 대부분을 차지함</a:t>
            </a:r>
            <a:r>
              <a:rPr kumimoji="1" lang="en-US" altLang="ko-KR" sz="28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en-US" altLang="ko-KR" sz="28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CSMA/CD</a:t>
            </a:r>
            <a:r>
              <a:rPr kumimoji="1" lang="en-US" altLang="ko-KR" sz="28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z="28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프로토콜을 사용해서 통신하는 것이 특징</a:t>
            </a:r>
            <a:r>
              <a:rPr kumimoji="1" lang="en-US" altLang="ko-KR" sz="2800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</p:txBody>
      </p:sp>
      <p:sp>
        <p:nvSpPr>
          <p:cNvPr id="15" name="텍스트 상자 9"/>
          <p:cNvSpPr txBox="1"/>
          <p:nvPr/>
        </p:nvSpPr>
        <p:spPr>
          <a:xfrm>
            <a:off x="901641" y="5768638"/>
            <a:ext cx="10940884" cy="858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어떤 네트워킹 방식을 사용하느냐에 따라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랜카드를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비롯한 필요 네트워크 장비들이 다름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이더넷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외에도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토큰링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, FDDI, ATM 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등의 방식이 있음</a:t>
            </a:r>
            <a:endParaRPr kumimoji="1" lang="en-US" altLang="ko-KR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5397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54598" y="297932"/>
            <a:ext cx="39917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이더넷</a:t>
            </a:r>
            <a:r>
              <a:rPr kumimoji="1" lang="ko-KR" altLang="en-US" sz="3200" b="1" dirty="0" err="1" smtClean="0">
                <a:latin typeface="Kohinoor Devanagari" charset="0"/>
                <a:ea typeface="Kohinoor Devanagari" charset="0"/>
                <a:cs typeface="Kohinoor Devanagari" charset="0"/>
              </a:rPr>
              <a:t>과</a:t>
            </a:r>
            <a:r>
              <a:rPr kumimoji="1" lang="ko-KR" altLang="en-US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 </a:t>
            </a:r>
            <a:r>
              <a:rPr kumimoji="1" lang="en-US" altLang="ko-KR" sz="3200" b="1" dirty="0" smtClean="0">
                <a:latin typeface="Kohinoor Devanagari" charset="0"/>
                <a:ea typeface="Kohinoor Devanagari" charset="0"/>
                <a:cs typeface="Kohinoor Devanagari" charset="0"/>
              </a:rPr>
              <a:t>CSMA/CD</a:t>
            </a:r>
            <a:endParaRPr kumimoji="1" lang="en-US" altLang="ko-KR" sz="3200" b="1" dirty="0" smtClean="0">
              <a:latin typeface="Kohinoor Devanagari" charset="0"/>
              <a:ea typeface="Kohinoor Devanagari" charset="0"/>
              <a:cs typeface="Kohinoor Devanagari" charset="0"/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575761" y="1410749"/>
            <a:ext cx="651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텍스트 상자 9"/>
          <p:cNvSpPr txBox="1"/>
          <p:nvPr/>
        </p:nvSpPr>
        <p:spPr>
          <a:xfrm>
            <a:off x="4233361" y="1441088"/>
            <a:ext cx="2965877" cy="949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44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CSMA / CD</a:t>
            </a:r>
          </a:p>
        </p:txBody>
      </p:sp>
      <p:sp>
        <p:nvSpPr>
          <p:cNvPr id="11" name="텍스트 상자 9"/>
          <p:cNvSpPr txBox="1"/>
          <p:nvPr/>
        </p:nvSpPr>
        <p:spPr>
          <a:xfrm rot="5400000">
            <a:off x="5629662" y="2273298"/>
            <a:ext cx="511679" cy="949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44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=</a:t>
            </a:r>
            <a:endParaRPr kumimoji="1" lang="ko-KR" altLang="en-US" sz="44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2" name="텍스트 상자 9"/>
          <p:cNvSpPr txBox="1"/>
          <p:nvPr/>
        </p:nvSpPr>
        <p:spPr>
          <a:xfrm>
            <a:off x="901641" y="2959138"/>
            <a:ext cx="100110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Carrier Sense Multiple Access / Collision Detection</a:t>
            </a:r>
          </a:p>
        </p:txBody>
      </p:sp>
      <p:sp>
        <p:nvSpPr>
          <p:cNvPr id="13" name="텍스트 상자 9"/>
          <p:cNvSpPr txBox="1"/>
          <p:nvPr/>
        </p:nvSpPr>
        <p:spPr>
          <a:xfrm rot="5400000">
            <a:off x="5629662" y="3764738"/>
            <a:ext cx="511679" cy="949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44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=</a:t>
            </a:r>
            <a:endParaRPr kumimoji="1" lang="ko-KR" altLang="en-US" sz="4400" b="1" spc="-150" dirty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4" name="텍스트 상자 9"/>
          <p:cNvSpPr txBox="1"/>
          <p:nvPr/>
        </p:nvSpPr>
        <p:spPr>
          <a:xfrm>
            <a:off x="2038048" y="4596948"/>
            <a:ext cx="75632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600" b="1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캐리어</a:t>
            </a: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</a:t>
            </a:r>
            <a:r>
              <a:rPr kumimoji="1" lang="ko-KR" altLang="en-US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감지 및 다중 접근 </a:t>
            </a:r>
            <a:r>
              <a:rPr kumimoji="1" lang="en-US" altLang="ko-KR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/ </a:t>
            </a:r>
            <a:r>
              <a:rPr kumimoji="1" lang="ko-KR" altLang="en-US" sz="3600" b="1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충돌 탐지</a:t>
            </a:r>
            <a:endParaRPr kumimoji="1" lang="en-US" altLang="ko-KR" sz="3600" b="1" spc="-150" dirty="0" smtClean="0">
              <a:solidFill>
                <a:schemeClr val="tx1">
                  <a:lumMod val="95000"/>
                  <a:lumOff val="5000"/>
                </a:schemeClr>
              </a:solidFill>
              <a:latin typeface="Noto Sans CJK KR DemiLight" charset="-127"/>
              <a:ea typeface="Noto Sans CJK KR DemiLight" charset="-127"/>
              <a:cs typeface="Noto Sans CJK KR DemiLight" charset="-127"/>
            </a:endParaRPr>
          </a:p>
        </p:txBody>
      </p:sp>
      <p:sp>
        <p:nvSpPr>
          <p:cNvPr id="16" name="텍스트 상자 9"/>
          <p:cNvSpPr txBox="1"/>
          <p:nvPr/>
        </p:nvSpPr>
        <p:spPr>
          <a:xfrm>
            <a:off x="901641" y="6022553"/>
            <a:ext cx="10940884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여기서 </a:t>
            </a:r>
            <a:r>
              <a:rPr kumimoji="1" lang="ko-KR" altLang="en-US" spc="-15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캐리어는</a:t>
            </a:r>
            <a:r>
              <a:rPr kumimoji="1" lang="ko-KR" altLang="en-US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 네트워크 신호를 뜻함</a:t>
            </a:r>
            <a:r>
              <a:rPr kumimoji="1" lang="en-US" altLang="ko-KR" spc="-1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Noto Sans CJK KR DemiLight" charset="-127"/>
                <a:ea typeface="Noto Sans CJK KR DemiLight" charset="-127"/>
                <a:cs typeface="Noto Sans CJK KR DemiLight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945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1339</TotalTime>
  <Words>1035</Words>
  <Application>Microsoft Office PowerPoint</Application>
  <PresentationFormat>와이드스크린</PresentationFormat>
  <Paragraphs>191</Paragraphs>
  <Slides>24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0" baseType="lpstr">
      <vt:lpstr>Kohinoor Devanagari</vt:lpstr>
      <vt:lpstr>Noto Sans CJK KR</vt:lpstr>
      <vt:lpstr>Noto Sans CJK KR DemiLight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지혜</dc:creator>
  <cp:lastModifiedBy>CheeseB</cp:lastModifiedBy>
  <cp:revision>55</cp:revision>
  <cp:lastPrinted>2017-03-27T16:07:40Z</cp:lastPrinted>
  <dcterms:created xsi:type="dcterms:W3CDTF">2017-03-27T14:08:56Z</dcterms:created>
  <dcterms:modified xsi:type="dcterms:W3CDTF">2020-09-02T03:13:11Z</dcterms:modified>
</cp:coreProperties>
</file>

<file path=docProps/thumbnail.jpeg>
</file>